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993020" y="6762"/>
            <a:ext cx="1859661" cy="686391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3470022" y="-4713"/>
            <a:ext cx="1527735" cy="687327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0928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9403" y="1508787"/>
            <a:ext cx="5376597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9403" y="4389107"/>
            <a:ext cx="5376597" cy="1920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261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0000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8103632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91816" y="480001"/>
            <a:ext cx="3600000" cy="5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671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159896" y="2492896"/>
            <a:ext cx="1872208" cy="1872208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1022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7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6785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44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216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72000" y="2468896"/>
            <a:ext cx="2976000" cy="38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843650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110731" y="0"/>
            <a:ext cx="3048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144000" y="931704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10731" y="3438142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63172" y="932723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3439160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167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51280" y="1699523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00220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842831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851280" y="3952861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500220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842831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696861"/>
            <a:ext cx="4859363" cy="45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0742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4450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101075"/>
            <a:ext cx="12192000" cy="2208245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582326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35041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09320"/>
            <a:ext cx="1219200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6211360"/>
            <a:ext cx="121920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87331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74718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4527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1"/>
            <a:ext cx="10515465" cy="686860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392" y="164638"/>
            <a:ext cx="1156860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932723"/>
            <a:ext cx="1156860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033077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04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85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5662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27721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8977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5183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678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48680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768227" y="695936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13" y="3185733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112224" y="3332989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5890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030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911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97" y="1630695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88289" y="1814893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980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800" y="1316766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11696" y="5682850"/>
            <a:ext cx="11568608" cy="722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13786" y="1873324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79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354400" y="627275"/>
            <a:ext cx="3360000" cy="33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94440" y="4089360"/>
            <a:ext cx="2219961" cy="2219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812477" y="1773170"/>
            <a:ext cx="2219799" cy="2214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861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69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644" y="5206983"/>
            <a:ext cx="5952661" cy="768084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659" y="4507725"/>
            <a:ext cx="784259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 latinLnBrk="1"/>
            <a:r>
              <a:rPr lang="hu-HU" altLang="ko-KR" sz="1867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Egyéni </a:t>
            </a:r>
            <a:r>
              <a:rPr lang="hu-HU" altLang="ko-KR" sz="1867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vállalkozás_Egyéni</a:t>
            </a:r>
            <a:r>
              <a:rPr lang="hu-HU" altLang="ko-KR" sz="1867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 </a:t>
            </a:r>
            <a:r>
              <a:rPr lang="hu-HU" altLang="ko-KR" sz="1867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cég_Egyszemélyes</a:t>
            </a:r>
            <a:r>
              <a:rPr lang="hu-HU" altLang="ko-KR" sz="1867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 kft. </a:t>
            </a:r>
            <a:endParaRPr lang="ko-KR" altLang="en-US" sz="1867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48683" y="1"/>
            <a:ext cx="759717" cy="68580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728741" y="0"/>
            <a:ext cx="1814864" cy="68580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48682" y="0"/>
            <a:ext cx="1818143" cy="68580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9" y="4773149"/>
            <a:ext cx="3242065" cy="9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22400" y="406402"/>
            <a:ext cx="9090091" cy="1198397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>
              <a:defRPr/>
            </a:pPr>
            <a:r>
              <a:rPr lang="hu-HU" sz="5867">
                <a:solidFill>
                  <a:srgbClr val="FFCC00"/>
                </a:solidFill>
                <a:latin typeface="Arial"/>
              </a:rPr>
              <a:t>tevékenység szünetelése</a:t>
            </a:r>
            <a:endParaRPr lang="hu-HU" sz="5867" dirty="0">
              <a:solidFill>
                <a:srgbClr val="FFCC00"/>
              </a:solidFill>
              <a:latin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2400" y="2641600"/>
            <a:ext cx="6017749" cy="1267453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hu-HU" sz="4800" b="1" dirty="0"/>
              <a:t>1 hó   </a:t>
            </a:r>
            <a:r>
              <a:rPr lang="hu-HU" sz="4800" b="1" dirty="0">
                <a:latin typeface="Arial" charset="0"/>
                <a:cs typeface="Arial" charset="0"/>
              </a:rPr>
              <a:t>↔</a:t>
            </a:r>
            <a:r>
              <a:rPr lang="hu-HU" sz="4800" b="1" dirty="0"/>
              <a:t> 2 év</a:t>
            </a:r>
            <a:endParaRPr lang="hu-HU" sz="4800" b="1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u-HU" sz="4800" b="1" dirty="0"/>
          </a:p>
          <a:p>
            <a:pPr>
              <a:lnSpc>
                <a:spcPct val="90000"/>
              </a:lnSpc>
              <a:defRPr/>
            </a:pPr>
            <a:endParaRPr lang="hu-HU" sz="32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u-HU" sz="4800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hu-HU" sz="4800" dirty="0"/>
              <a:t>			</a:t>
            </a:r>
            <a:endParaRPr lang="hu-HU" sz="1600" b="1" dirty="0"/>
          </a:p>
          <a:p>
            <a:pPr>
              <a:lnSpc>
                <a:spcPct val="90000"/>
              </a:lnSpc>
              <a:defRPr/>
            </a:pPr>
            <a:endParaRPr lang="hu-HU" sz="4800" dirty="0"/>
          </a:p>
        </p:txBody>
      </p:sp>
    </p:spTree>
    <p:extLst>
      <p:ext uri="{BB962C8B-B14F-4D97-AF65-F5344CB8AC3E}">
        <p14:creationId xmlns:p14="http://schemas.microsoft.com/office/powerpoint/2010/main" val="1156459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8699" y="164639"/>
            <a:ext cx="11713301" cy="5664629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hu-HU" altLang="hu-HU" b="1" dirty="0">
                <a:solidFill>
                  <a:srgbClr val="FFCC00"/>
                </a:solidFill>
              </a:rPr>
              <a:t>MEGHALT?</a:t>
            </a:r>
          </a:p>
          <a:p>
            <a:pPr eaLnBrk="1" hangingPunct="1">
              <a:lnSpc>
                <a:spcPct val="90000"/>
              </a:lnSpc>
              <a:defRPr/>
            </a:pPr>
            <a:endParaRPr lang="hu-HU" altLang="hu-HU" b="1" dirty="0">
              <a:solidFill>
                <a:srgbClr val="FFCC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u-HU" altLang="hu-HU" sz="3733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hu-HU" altLang="hu-HU" sz="3733" dirty="0"/>
              <a:t>A HATÓSÁGNÁL személyesen 90 napon belül…..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u-HU" altLang="hu-HU" b="1" dirty="0">
              <a:solidFill>
                <a:srgbClr val="FFCC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hu-HU" altLang="hu-HU" b="1" dirty="0">
                <a:solidFill>
                  <a:srgbClr val="FFCC00"/>
                </a:solidFill>
              </a:rPr>
              <a:t>CS.KÉPTELEN?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hu-HU" altLang="hu-HU" sz="2667" dirty="0"/>
              <a:t>(gondnokság esetén a tv-es képviselő)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hu-HU" altLang="hu-HU" sz="1867" dirty="0"/>
          </a:p>
          <a:p>
            <a:pPr eaLnBrk="1" hangingPunct="1">
              <a:lnSpc>
                <a:spcPct val="90000"/>
              </a:lnSpc>
              <a:defRPr/>
            </a:pPr>
            <a:endParaRPr lang="hu-HU" altLang="hu-HU" sz="1400" dirty="0"/>
          </a:p>
        </p:txBody>
      </p:sp>
    </p:spTree>
    <p:extLst>
      <p:ext uri="{BB962C8B-B14F-4D97-AF65-F5344CB8AC3E}">
        <p14:creationId xmlns:p14="http://schemas.microsoft.com/office/powerpoint/2010/main" val="147052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330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hu-HU" altLang="ko-KR" sz="4800" b="1" dirty="0">
                <a:solidFill>
                  <a:prstClr val="white"/>
                </a:solidFill>
                <a:latin typeface="Arial"/>
              </a:rPr>
              <a:t>Egyéni cég</a:t>
            </a:r>
            <a:endParaRPr lang="ko-KR" altLang="en-US" sz="4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7435" y="5578432"/>
            <a:ext cx="1075319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defTabSz="1219170" latinLnBrk="1">
              <a:defRPr/>
            </a:pPr>
            <a:r>
              <a:rPr lang="hu-HU" altLang="hu-HU" sz="2400" b="1" dirty="0" err="1">
                <a:solidFill>
                  <a:prstClr val="white"/>
                </a:solidFill>
                <a:latin typeface="Arial"/>
              </a:rPr>
              <a:t>eváll</a:t>
            </a: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-i NYT-</a:t>
            </a:r>
            <a:r>
              <a:rPr lang="hu-HU" altLang="hu-HU" sz="2400" b="1" dirty="0" err="1">
                <a:solidFill>
                  <a:prstClr val="white"/>
                </a:solidFill>
                <a:latin typeface="Arial"/>
              </a:rPr>
              <a:t>ban</a:t>
            </a: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 szereplő természetes személy által alapított jogi </a:t>
            </a:r>
            <a:endParaRPr lang="hu-HU" altLang="hu-HU" sz="2400" b="1" dirty="0">
              <a:solidFill>
                <a:prstClr val="white"/>
              </a:solidFill>
              <a:latin typeface="Arial"/>
            </a:endParaRPr>
          </a:p>
          <a:p>
            <a:pPr algn="just" defTabSz="1219170" latinLnBrk="1">
              <a:defRPr/>
            </a:pP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szem-el </a:t>
            </a:r>
            <a:r>
              <a:rPr lang="hu-HU" altLang="hu-HU" sz="2400" b="1" u="sng" dirty="0">
                <a:solidFill>
                  <a:prstClr val="white"/>
                </a:solidFill>
                <a:latin typeface="Arial"/>
              </a:rPr>
              <a:t>nem </a:t>
            </a:r>
            <a:r>
              <a:rPr lang="hu-HU" altLang="hu-HU" sz="2400" b="1" u="sng" dirty="0">
                <a:solidFill>
                  <a:prstClr val="white"/>
                </a:solidFill>
                <a:latin typeface="Arial"/>
              </a:rPr>
              <a:t>rendelkező </a:t>
            </a: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jogalany, amely a cégnyilvántartásba </a:t>
            </a:r>
            <a:endParaRPr lang="hu-HU" altLang="hu-HU" sz="2400" b="1" dirty="0">
              <a:solidFill>
                <a:prstClr val="white"/>
              </a:solidFill>
              <a:latin typeface="Arial"/>
            </a:endParaRPr>
          </a:p>
          <a:p>
            <a:pPr algn="just" defTabSz="1219170" latinLnBrk="1">
              <a:defRPr/>
            </a:pP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történő bejegyzéssel </a:t>
            </a:r>
            <a:r>
              <a:rPr lang="hu-HU" altLang="hu-HU" sz="2400" b="1" dirty="0">
                <a:solidFill>
                  <a:prstClr val="white"/>
                </a:solidFill>
                <a:latin typeface="Arial"/>
              </a:rPr>
              <a:t>jön létre</a:t>
            </a:r>
            <a:endParaRPr lang="en-US" altLang="ko-KR" sz="2400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673255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9456" y="452670"/>
            <a:ext cx="9409045" cy="605300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hu-HU" altLang="hu-HU" sz="2400" b="1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hu-HU" altLang="hu-HU" sz="2400" b="1" dirty="0"/>
              <a:t>	Jogképes</a:t>
            </a:r>
          </a:p>
          <a:p>
            <a:pPr eaLnBrk="1" hangingPunct="1">
              <a:lnSpc>
                <a:spcPct val="80000"/>
              </a:lnSpc>
              <a:defRPr/>
            </a:pPr>
            <a:endParaRPr lang="hu-HU" altLang="hu-HU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400" b="1" dirty="0"/>
              <a:t>HÁNY TAGJA LEHET?</a:t>
            </a:r>
          </a:p>
          <a:p>
            <a:pPr eaLnBrk="1" hangingPunct="1">
              <a:lnSpc>
                <a:spcPct val="80000"/>
              </a:lnSpc>
              <a:defRPr/>
            </a:pPr>
            <a:endParaRPr lang="hu-HU" altLang="hu-HU" sz="2400" b="1" dirty="0"/>
          </a:p>
          <a:p>
            <a:pPr eaLnBrk="1" hangingPunct="1">
              <a:defRPr/>
            </a:pPr>
            <a:r>
              <a:rPr lang="hu-HU" altLang="hu-HU" sz="2400" b="1" dirty="0"/>
              <a:t>LÉTESÍTŐ IRATA……</a:t>
            </a:r>
          </a:p>
          <a:p>
            <a:pPr eaLnBrk="1" hangingPunct="1">
              <a:defRPr/>
            </a:pPr>
            <a:endParaRPr lang="hu-HU" altLang="hu-HU" sz="2400" b="1" dirty="0"/>
          </a:p>
          <a:p>
            <a:pPr eaLnBrk="1" hangingPunct="1">
              <a:defRPr/>
            </a:pPr>
            <a:r>
              <a:rPr lang="hu-HU" altLang="hu-HU" sz="2400" b="1" dirty="0"/>
              <a:t>ELLENJEGYZŐ?</a:t>
            </a:r>
          </a:p>
          <a:p>
            <a:pPr eaLnBrk="1" hangingPunct="1">
              <a:defRPr/>
            </a:pPr>
            <a:r>
              <a:rPr lang="hu-HU" altLang="hu-HU" sz="2400" b="1" dirty="0"/>
              <a:t>tagi (alapítói) aláírás</a:t>
            </a:r>
          </a:p>
          <a:p>
            <a:pPr eaLnBrk="1" hangingPunct="1">
              <a:defRPr/>
            </a:pPr>
            <a:r>
              <a:rPr lang="hu-HU" altLang="hu-HU" sz="2400" b="1" dirty="0"/>
              <a:t>szerződésmintával is </a:t>
            </a:r>
          </a:p>
          <a:p>
            <a:pPr>
              <a:defRPr/>
            </a:pPr>
            <a:r>
              <a:rPr lang="hu-HU" altLang="hu-HU" sz="2400" b="1" dirty="0"/>
              <a:t>Illetékmentes</a:t>
            </a:r>
          </a:p>
          <a:p>
            <a:pPr>
              <a:defRPr/>
            </a:pPr>
            <a:endParaRPr lang="hu-HU" altLang="hu-HU" sz="2400" b="1" dirty="0"/>
          </a:p>
          <a:p>
            <a:pPr>
              <a:defRPr/>
            </a:pPr>
            <a:r>
              <a:rPr lang="hu-HU" altLang="hu-HU" sz="2400" b="1" dirty="0"/>
              <a:t>CÉGBÍRÓSÁG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400" b="1" dirty="0"/>
              <a:t>tv-i  felügyelet</a:t>
            </a:r>
          </a:p>
          <a:p>
            <a:pPr eaLnBrk="1" hangingPunct="1">
              <a:lnSpc>
                <a:spcPct val="80000"/>
              </a:lnSpc>
              <a:defRPr/>
            </a:pPr>
            <a:endParaRPr lang="hu-HU" altLang="hu-HU" sz="2400" b="1" dirty="0"/>
          </a:p>
          <a:p>
            <a:pPr eaLnBrk="1" hangingPunct="1">
              <a:lnSpc>
                <a:spcPct val="80000"/>
              </a:lnSpc>
              <a:defRPr/>
            </a:pPr>
            <a:endParaRPr lang="hu-HU" altLang="hu-HU" sz="2400" b="1" dirty="0"/>
          </a:p>
          <a:p>
            <a:pPr>
              <a:lnSpc>
                <a:spcPct val="80000"/>
              </a:lnSpc>
              <a:defRPr/>
            </a:pPr>
            <a:endParaRPr lang="hu-HU" altLang="hu-HU" sz="2400" b="1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hu-HU" altLang="hu-HU" sz="2400" b="1" dirty="0"/>
          </a:p>
          <a:p>
            <a:pPr eaLnBrk="1" hangingPunct="1">
              <a:lnSpc>
                <a:spcPct val="80000"/>
              </a:lnSpc>
              <a:defRPr/>
            </a:pP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729090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19403" y="356659"/>
            <a:ext cx="4690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latinLnBrk="1"/>
            <a:r>
              <a:rPr lang="hu-HU" sz="3200" b="1" dirty="0">
                <a:solidFill>
                  <a:srgbClr val="2B8FED"/>
                </a:solidFill>
                <a:latin typeface="Arial"/>
              </a:rPr>
              <a:t>Az egyéni cég vagyona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35627" y="1508787"/>
            <a:ext cx="8640960" cy="508304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hu-HU" altLang="hu-HU" sz="2400" dirty="0"/>
              <a:t>alapító okiratban </a:t>
            </a:r>
            <a:r>
              <a:rPr lang="hu-HU" altLang="hu-HU" sz="2400" b="1" dirty="0">
                <a:solidFill>
                  <a:srgbClr val="FFCC00"/>
                </a:solidFill>
              </a:rPr>
              <a:t>jegyzett tőke</a:t>
            </a:r>
            <a:r>
              <a:rPr lang="hu-HU" altLang="hu-HU" sz="2400" dirty="0"/>
              <a:t>!!!</a:t>
            </a:r>
          </a:p>
          <a:p>
            <a:pPr eaLnBrk="1" hangingPunct="1">
              <a:defRPr/>
            </a:pPr>
            <a:endParaRPr lang="hu-HU" altLang="hu-HU" sz="2400" dirty="0"/>
          </a:p>
          <a:p>
            <a:pPr eaLnBrk="1" hangingPunct="1">
              <a:defRPr/>
            </a:pPr>
            <a:r>
              <a:rPr lang="hu-HU" altLang="hu-HU" sz="2400" dirty="0"/>
              <a:t>200 e. Ft alatt és felett mi vihető be? lehet!</a:t>
            </a:r>
          </a:p>
          <a:p>
            <a:pPr eaLnBrk="1" hangingPunct="1">
              <a:defRPr/>
            </a:pPr>
            <a:endParaRPr lang="hu-HU" altLang="hu-HU" sz="2400" dirty="0"/>
          </a:p>
          <a:p>
            <a:pPr eaLnBrk="1" hangingPunct="1">
              <a:defRPr/>
            </a:pPr>
            <a:r>
              <a:rPr lang="hu-HU" altLang="hu-HU" sz="2400" dirty="0"/>
              <a:t>mindkettőt alapításkor rendelkezésre kell bocsátani!</a:t>
            </a:r>
            <a:endParaRPr lang="hu-HU" altLang="hu-HU" sz="2400" b="1" dirty="0"/>
          </a:p>
          <a:p>
            <a:pPr eaLnBrk="1" hangingPunct="1">
              <a:defRPr/>
            </a:pPr>
            <a:endParaRPr lang="hu-HU" altLang="hu-HU" sz="2400" dirty="0"/>
          </a:p>
        </p:txBody>
      </p:sp>
    </p:spTree>
    <p:extLst>
      <p:ext uri="{BB962C8B-B14F-4D97-AF65-F5344CB8AC3E}">
        <p14:creationId xmlns:p14="http://schemas.microsoft.com/office/powerpoint/2010/main" val="3325546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583499" y="740702"/>
            <a:ext cx="5660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latinLnBrk="1"/>
            <a:r>
              <a:rPr lang="hu-HU" altLang="hu-HU" sz="2400" dirty="0">
                <a:solidFill>
                  <a:srgbClr val="FFCC00"/>
                </a:solidFill>
                <a:latin typeface="Arial"/>
              </a:rPr>
              <a:t>Felelősség  </a:t>
            </a:r>
            <a:r>
              <a:rPr lang="hu-HU" altLang="hu-HU" sz="2400" dirty="0">
                <a:solidFill>
                  <a:prstClr val="black"/>
                </a:solidFill>
                <a:latin typeface="Arial"/>
              </a:rPr>
              <a:t>(vagyoni)…………………….</a:t>
            </a: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3407701" y="2948947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latinLnBrk="1">
              <a:defRPr/>
            </a:pPr>
            <a:r>
              <a:rPr lang="hu-HU" altLang="hu-HU" sz="2400" b="1" dirty="0">
                <a:solidFill>
                  <a:srgbClr val="FFCC00"/>
                </a:solidFill>
                <a:latin typeface="Arial"/>
              </a:rPr>
              <a:t>Korábban </a:t>
            </a:r>
            <a:r>
              <a:rPr lang="hu-HU" altLang="hu-HU" sz="2400" b="1" dirty="0" err="1">
                <a:solidFill>
                  <a:srgbClr val="FFCC00"/>
                </a:solidFill>
                <a:latin typeface="Arial"/>
              </a:rPr>
              <a:t>eváll</a:t>
            </a:r>
            <a:r>
              <a:rPr lang="hu-HU" altLang="hu-HU" sz="2400" b="1" dirty="0">
                <a:solidFill>
                  <a:srgbClr val="FFCC00"/>
                </a:solidFill>
                <a:latin typeface="Arial"/>
              </a:rPr>
              <a:t>. hatósági engedélyt kapott?</a:t>
            </a:r>
            <a:r>
              <a:rPr lang="hu-HU" altLang="hu-HU" sz="2400" b="1" dirty="0">
                <a:solidFill>
                  <a:prstClr val="black"/>
                </a:solidFill>
                <a:latin typeface="Arial"/>
              </a:rPr>
              <a:t> 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2787491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063552" y="160479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 latinLnBrk="1">
              <a:defRPr/>
            </a:pPr>
            <a:r>
              <a:rPr lang="hu-HU" sz="2400" dirty="0">
                <a:solidFill>
                  <a:prstClr val="black"/>
                </a:solidFill>
                <a:latin typeface="Arial"/>
              </a:rPr>
              <a:t>Ügyvezetés</a:t>
            </a:r>
          </a:p>
          <a:p>
            <a:pPr defTabSz="1219170" latinLnBrk="1">
              <a:defRPr/>
            </a:pPr>
            <a:endParaRPr lang="hu-HU" sz="2400" dirty="0">
              <a:solidFill>
                <a:prstClr val="black"/>
              </a:solidFill>
              <a:latin typeface="Arial"/>
            </a:endParaRPr>
          </a:p>
          <a:p>
            <a:pPr defTabSz="1219170" latinLnBrk="1">
              <a:defRPr/>
            </a:pPr>
            <a:endParaRPr lang="hu-HU" sz="2400" dirty="0">
              <a:solidFill>
                <a:prstClr val="black"/>
              </a:solidFill>
              <a:latin typeface="Arial"/>
            </a:endParaRPr>
          </a:p>
          <a:p>
            <a:pPr defTabSz="1219170" latinLnBrk="1">
              <a:defRPr/>
            </a:pPr>
            <a:r>
              <a:rPr lang="hu-HU" sz="2400" dirty="0">
                <a:solidFill>
                  <a:prstClr val="black"/>
                </a:solidFill>
                <a:latin typeface="Arial"/>
              </a:rPr>
              <a:t>A fizetésképtelenség jogkövetkezményei</a:t>
            </a:r>
          </a:p>
        </p:txBody>
      </p:sp>
    </p:spTree>
    <p:extLst>
      <p:ext uri="{BB962C8B-B14F-4D97-AF65-F5344CB8AC3E}">
        <p14:creationId xmlns:p14="http://schemas.microsoft.com/office/powerpoint/2010/main" val="194511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583499" y="452670"/>
            <a:ext cx="4756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latinLnBrk="1"/>
            <a:r>
              <a:rPr lang="hu-HU" sz="2400" dirty="0">
                <a:solidFill>
                  <a:srgbClr val="FFCC00"/>
                </a:solidFill>
                <a:latin typeface="Arial"/>
              </a:rPr>
              <a:t>MEGHALT vagy CS.KÉPTELEN?</a:t>
            </a: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3119669" y="227687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 latinLnBrk="1">
              <a:defRPr/>
            </a:pPr>
            <a:r>
              <a:rPr lang="hu-HU" sz="2400" dirty="0">
                <a:solidFill>
                  <a:prstClr val="black"/>
                </a:solidFill>
                <a:latin typeface="Arial"/>
              </a:rPr>
              <a:t>Ki válhat </a:t>
            </a:r>
            <a:r>
              <a:rPr lang="hu-HU" sz="2400" dirty="0" err="1">
                <a:solidFill>
                  <a:prstClr val="black"/>
                </a:solidFill>
                <a:latin typeface="Arial"/>
              </a:rPr>
              <a:t>ec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. tagjává? </a:t>
            </a:r>
          </a:p>
          <a:p>
            <a:pPr defTabSz="1219170" latinLnBrk="1">
              <a:defRPr/>
            </a:pPr>
            <a:endParaRPr lang="hu-HU" sz="2400" dirty="0">
              <a:solidFill>
                <a:prstClr val="black"/>
              </a:solidFill>
              <a:latin typeface="Arial"/>
            </a:endParaRPr>
          </a:p>
          <a:p>
            <a:pPr defTabSz="1219170" latinLnBrk="1">
              <a:defRPr/>
            </a:pPr>
            <a:r>
              <a:rPr lang="hu-HU" sz="2400" b="1" dirty="0">
                <a:solidFill>
                  <a:srgbClr val="FFCC00"/>
                </a:solidFill>
                <a:latin typeface="Arial"/>
              </a:rPr>
              <a:t>MIT TEGYENEK   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30 napon belül?</a:t>
            </a:r>
          </a:p>
          <a:p>
            <a:pPr defTabSz="1219170" latinLnBrk="1">
              <a:defRPr/>
            </a:pPr>
            <a:endParaRPr lang="hu-HU" sz="2400" dirty="0">
              <a:solidFill>
                <a:prstClr val="black"/>
              </a:solidFill>
              <a:latin typeface="Arial"/>
            </a:endParaRPr>
          </a:p>
          <a:p>
            <a:pPr defTabSz="1219170" latinLnBrk="1">
              <a:defRPr/>
            </a:pPr>
            <a:r>
              <a:rPr lang="hu-HU" sz="2400" b="1" dirty="0">
                <a:solidFill>
                  <a:prstClr val="black"/>
                </a:solidFill>
                <a:latin typeface="Arial"/>
              </a:rPr>
              <a:t>Több örökös van?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2652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487488" y="356660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latinLnBrk="1"/>
            <a:r>
              <a:rPr lang="hu-HU" sz="2400" dirty="0">
                <a:solidFill>
                  <a:srgbClr val="FFCC00"/>
                </a:solidFill>
                <a:latin typeface="Arial"/>
              </a:rPr>
              <a:t>átalakulása  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(</a:t>
            </a:r>
            <a:r>
              <a:rPr lang="hu-HU" sz="2400" dirty="0" err="1">
                <a:solidFill>
                  <a:prstClr val="black"/>
                </a:solidFill>
                <a:latin typeface="Arial"/>
              </a:rPr>
              <a:t>gt-vé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)  </a:t>
            </a:r>
            <a:r>
              <a:rPr lang="hu-HU" sz="2400" dirty="0">
                <a:solidFill>
                  <a:srgbClr val="FFCC00"/>
                </a:solidFill>
                <a:latin typeface="Arial"/>
              </a:rPr>
              <a:t>megszűnése</a:t>
            </a: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0727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6303" y="49651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hu-HU" altLang="ko-KR" sz="4800" dirty="0">
                <a:solidFill>
                  <a:prstClr val="white"/>
                </a:solidFill>
                <a:latin typeface="Arial"/>
              </a:rPr>
              <a:t>Egyszemélyes korlátolt felelősségű társaság</a:t>
            </a:r>
            <a:endParaRPr lang="ko-KR" altLang="en-US" sz="4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1504208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hu-HU" altLang="ko-KR" sz="4800" dirty="0">
                <a:solidFill>
                  <a:prstClr val="white"/>
                </a:solidFill>
                <a:latin typeface="Arial"/>
              </a:rPr>
              <a:t>Egyéni vállalkozás</a:t>
            </a:r>
            <a:endParaRPr lang="ko-KR" altLang="en-US" sz="4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5649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007435" y="452670"/>
            <a:ext cx="80405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latinLnBrk="1"/>
            <a:r>
              <a:rPr lang="hu-H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Az egyszemélyes korlátolt felelősségű társaság alapítása</a:t>
            </a:r>
            <a:r>
              <a:rPr lang="hu-HU" sz="1467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hu-HU" sz="1467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382688" y="1508787"/>
            <a:ext cx="118093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Az egyéni vállalkozó speciális jogutódlása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az egyéni vállalkozó alapítást megelőző kötelezettségei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endParaRPr lang="hu-HU" sz="2400" b="1" dirty="0">
              <a:solidFill>
                <a:prstClr val="black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alapító okirat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endParaRPr lang="hu-H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Az alapító egyéni vállalkozó a cégbejegyzést követő </a:t>
            </a:r>
            <a:r>
              <a:rPr lang="hu-H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öt évig </a:t>
            </a: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nem lehet gazdasági </a:t>
            </a:r>
            <a:endParaRPr lang="hu-H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defTabSz="1219170" latinLnBrk="1"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társaság </a:t>
            </a: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korlátlanul felelős tagja, valamint nem létesíthet újabb egyéni vállalkozói </a:t>
            </a:r>
            <a:endParaRPr lang="hu-H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defTabSz="1219170" latinLnBrk="1">
              <a:defRPr/>
            </a:pPr>
            <a:r>
              <a:rPr 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jogviszonyt</a:t>
            </a:r>
            <a:endParaRPr lang="hu-HU" sz="24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399931" y="4774539"/>
            <a:ext cx="105926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 latinLnBrk="1">
              <a:buFont typeface="Arial" panose="020B0604020202020204" pitchFamily="34" charset="0"/>
              <a:buChar char="•"/>
            </a:pPr>
            <a:r>
              <a:rPr lang="hu-HU" alt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előtársaságként nem működhet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</a:pPr>
            <a:endParaRPr lang="hu-HU" altLang="hu-H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80990" indent="-380990" defTabSz="1219170" latinLnBrk="1">
              <a:buFont typeface="Arial" panose="020B0604020202020204" pitchFamily="34" charset="0"/>
              <a:buChar char="•"/>
            </a:pPr>
            <a:r>
              <a:rPr lang="hu-HU" alt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 kft-t mint jogutódot  megillető jogok…………………..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</a:pPr>
            <a:endParaRPr lang="hu-HU" altLang="hu-H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80990" indent="-380990" defTabSz="1219170" latinLnBrk="1">
              <a:buFont typeface="Arial" panose="020B0604020202020204" pitchFamily="34" charset="0"/>
              <a:buChar char="•"/>
            </a:pPr>
            <a:r>
              <a:rPr lang="hu-HU" altLang="hu-H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Ptk. szerinti további szabályok</a:t>
            </a:r>
            <a:endParaRPr lang="hu-HU" altLang="hu-HU" sz="2400" b="1" dirty="0">
              <a:solidFill>
                <a:prstClr val="black"/>
              </a:solidFill>
              <a:latin typeface="Arial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84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2"/>
          <p:cNvSpPr txBox="1">
            <a:spLocks/>
          </p:cNvSpPr>
          <p:nvPr/>
        </p:nvSpPr>
        <p:spPr>
          <a:xfrm>
            <a:off x="1583499" y="644691"/>
            <a:ext cx="10369152" cy="40269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1219170">
              <a:defRPr/>
            </a:pPr>
            <a:r>
              <a:rPr lang="hu-HU" dirty="0">
                <a:solidFill>
                  <a:prstClr val="black"/>
                </a:solidFill>
                <a:latin typeface="Arial"/>
              </a:rPr>
              <a:t>KI SZÁMÁRA ELŐNYÖS?</a:t>
            </a:r>
          </a:p>
          <a:p>
            <a:pPr marL="457189" indent="-457189" defTabSz="1219170">
              <a:defRPr/>
            </a:pPr>
            <a:endParaRPr lang="hu-HU" dirty="0">
              <a:solidFill>
                <a:prstClr val="black"/>
              </a:solidFill>
              <a:latin typeface="Arial"/>
            </a:endParaRPr>
          </a:p>
          <a:p>
            <a:pPr marL="457189" indent="-457189" defTabSz="1219170">
              <a:defRPr/>
            </a:pPr>
            <a:r>
              <a:rPr lang="hu-HU" dirty="0">
                <a:solidFill>
                  <a:prstClr val="black"/>
                </a:solidFill>
                <a:latin typeface="Arial"/>
              </a:rPr>
              <a:t>A törvény milyen </a:t>
            </a:r>
            <a:r>
              <a:rPr lang="hu-HU" dirty="0" err="1">
                <a:solidFill>
                  <a:prstClr val="black"/>
                </a:solidFill>
                <a:latin typeface="Arial"/>
              </a:rPr>
              <a:t>MILYEN</a:t>
            </a:r>
            <a:r>
              <a:rPr lang="hu-HU" dirty="0">
                <a:solidFill>
                  <a:prstClr val="black"/>
                </a:solidFill>
                <a:latin typeface="Arial"/>
              </a:rPr>
              <a:t> TEVÉKENYSÉGRE </a:t>
            </a:r>
            <a:r>
              <a:rPr lang="hu-HU" dirty="0">
                <a:solidFill>
                  <a:srgbClr val="FFCC00"/>
                </a:solidFill>
                <a:latin typeface="Arial"/>
              </a:rPr>
              <a:t>NEM vonatkozik?</a:t>
            </a:r>
          </a:p>
          <a:p>
            <a:pPr marL="457189" indent="-457189" defTabSz="1219170">
              <a:defRPr/>
            </a:pPr>
            <a:endParaRPr lang="hu-HU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8302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23393" y="452670"/>
            <a:ext cx="5887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latinLnBrk="1"/>
            <a:r>
              <a:rPr lang="hu-HU" sz="2400">
                <a:solidFill>
                  <a:srgbClr val="FFCC00"/>
                </a:solidFill>
                <a:latin typeface="Arial"/>
              </a:rPr>
              <a:t>EGYÉNI VÁLLALKOZÓI TEVÉKENYSÉG</a:t>
            </a: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295467" y="1604797"/>
            <a:ext cx="9217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latinLnBrk="1">
              <a:defRPr/>
            </a:pPr>
            <a:r>
              <a:rPr lang="hu-HU" sz="2400" dirty="0">
                <a:solidFill>
                  <a:prstClr val="black"/>
                </a:solidFill>
                <a:latin typeface="Arial"/>
              </a:rPr>
              <a:t>üzletszerű gazdasági tevékenység: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srgbClr val="3F3F3F"/>
                </a:solidFill>
                <a:latin typeface="Arial"/>
              </a:rPr>
              <a:t>rendszeresen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srgbClr val="3F3F3F"/>
                </a:solidFill>
                <a:latin typeface="Arial"/>
              </a:rPr>
              <a:t>nyereség- és vagyonszerzés céljából </a:t>
            </a:r>
          </a:p>
          <a:p>
            <a:pPr marL="380990" indent="-380990" defTabSz="1219170" latinLnBrk="1">
              <a:buFont typeface="Arial" panose="020B0604020202020204" pitchFamily="34" charset="0"/>
              <a:buChar char="•"/>
              <a:defRPr/>
            </a:pPr>
            <a:r>
              <a:rPr lang="hu-HU" sz="2400" b="1" dirty="0">
                <a:solidFill>
                  <a:srgbClr val="3F3F3F"/>
                </a:solidFill>
                <a:latin typeface="Arial"/>
              </a:rPr>
              <a:t>saját gazdasági kockázatvállalás mellett folytatva</a:t>
            </a:r>
            <a:r>
              <a:rPr lang="hu-HU" sz="2400" dirty="0">
                <a:solidFill>
                  <a:prstClr val="black"/>
                </a:solidFill>
                <a:latin typeface="Arial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2005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7382" y="356659"/>
            <a:ext cx="10185333" cy="537107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hu-HU" altLang="hu-HU" b="1" dirty="0">
                <a:solidFill>
                  <a:srgbClr val="FFCC00"/>
                </a:solidFill>
              </a:rPr>
              <a:t>KI NEM lehet e.vállalkozó</a:t>
            </a:r>
            <a:r>
              <a:rPr lang="hu-HU" altLang="hu-HU" b="1" dirty="0" smtClean="0">
                <a:solidFill>
                  <a:srgbClr val="FFCC00"/>
                </a:solidFill>
              </a:rPr>
              <a:t>?</a:t>
            </a:r>
            <a:endParaRPr lang="hu-HU" altLang="hu-HU" b="1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   - kiskorú és aki cselekvőképességet érintő gondnokság alatt áll</a:t>
            </a:r>
            <a:r>
              <a:rPr lang="hu-HU" altLang="hu-HU" dirty="0"/>
              <a:t>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b="1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endParaRPr lang="hu-HU" altLang="hu-HU" b="1" dirty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hu-HU" altLang="hu-HU" b="1" dirty="0">
              <a:solidFill>
                <a:srgbClr val="FFCC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u-HU" altLang="hu-HU" b="1" dirty="0"/>
          </a:p>
        </p:txBody>
      </p:sp>
    </p:spTree>
    <p:extLst>
      <p:ext uri="{BB962C8B-B14F-4D97-AF65-F5344CB8AC3E}">
        <p14:creationId xmlns:p14="http://schemas.microsoft.com/office/powerpoint/2010/main" val="80238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23392" y="260648"/>
            <a:ext cx="11617291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133" b="1" dirty="0"/>
              <a:t>korrupciós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vagyon elleni erőszakos 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vagyon elleni 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szellemi tulajdonjog elleni 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pénz- és bélyegforgalom biztonsága elleni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költségvetést károsító 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pénzmosás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gazdálkodás rendjét sértő 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fogyasztók érdekeit és a gazdasági verseny tisztaságát sértő</a:t>
            </a:r>
          </a:p>
          <a:p>
            <a:pPr>
              <a:lnSpc>
                <a:spcPct val="80000"/>
              </a:lnSpc>
            </a:pPr>
            <a:endParaRPr lang="hu-HU" altLang="hu-HU" sz="2133" b="1" dirty="0"/>
          </a:p>
          <a:p>
            <a:pPr>
              <a:lnSpc>
                <a:spcPct val="80000"/>
              </a:lnSpc>
            </a:pPr>
            <a:r>
              <a:rPr lang="hu-HU" altLang="hu-HU" sz="2133" b="1" dirty="0"/>
              <a:t> tiltott adatszerzés és az információs rendszer elleni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133" b="1" dirty="0" err="1"/>
              <a:t>Bcs</a:t>
            </a:r>
            <a:r>
              <a:rPr lang="hu-HU" altLang="hu-HU" sz="2133" b="1" dirty="0"/>
              <a:t> miatt jogerősen ………………………….. </a:t>
            </a:r>
          </a:p>
        </p:txBody>
      </p:sp>
    </p:spTree>
    <p:extLst>
      <p:ext uri="{BB962C8B-B14F-4D97-AF65-F5344CB8AC3E}">
        <p14:creationId xmlns:p14="http://schemas.microsoft.com/office/powerpoint/2010/main" val="833658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7381" y="548680"/>
            <a:ext cx="11241451" cy="508304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- egyéb szándékos </a:t>
            </a:r>
            <a:r>
              <a:rPr lang="hu-HU" altLang="hu-HU" b="1" dirty="0" err="1"/>
              <a:t>bcs</a:t>
            </a:r>
            <a:r>
              <a:rPr lang="hu-HU" altLang="hu-HU" b="1" dirty="0"/>
              <a:t>. miatt jogerősen 1 évet meghaladó, végrehajtandó …..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hu-HU" altLang="hu-HU" b="1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- </a:t>
            </a:r>
            <a:r>
              <a:rPr lang="hu-HU" altLang="hu-HU" b="1" dirty="0" err="1"/>
              <a:t>e.cég</a:t>
            </a:r>
            <a:r>
              <a:rPr lang="hu-HU" altLang="hu-HU" b="1" dirty="0"/>
              <a:t> tagja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- </a:t>
            </a:r>
            <a:r>
              <a:rPr lang="hu-HU" altLang="hu-HU" b="1" dirty="0" err="1"/>
              <a:t>gt.</a:t>
            </a:r>
            <a:r>
              <a:rPr lang="hu-HU" altLang="hu-HU" b="1" dirty="0"/>
              <a:t> korlátlanul felelős tagja……..     </a:t>
            </a:r>
            <a:endParaRPr lang="hu-HU" altLang="hu-HU" b="1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altLang="hu-HU" b="1" dirty="0"/>
              <a:t>	</a:t>
            </a:r>
            <a:r>
              <a:rPr lang="hu-HU" altLang="hu-HU" sz="3200" b="1" dirty="0">
                <a:solidFill>
                  <a:srgbClr val="FF3300"/>
                </a:solidFill>
              </a:rPr>
              <a:t>(MIÉRT?)</a:t>
            </a:r>
          </a:p>
        </p:txBody>
      </p:sp>
    </p:spTree>
    <p:extLst>
      <p:ext uri="{BB962C8B-B14F-4D97-AF65-F5344CB8AC3E}">
        <p14:creationId xmlns:p14="http://schemas.microsoft.com/office/powerpoint/2010/main" val="310222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23392" y="356659"/>
            <a:ext cx="9096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latinLnBrk="1"/>
            <a:r>
              <a:rPr lang="hu-HU" altLang="hu-HU" sz="2400" dirty="0">
                <a:solidFill>
                  <a:prstClr val="black"/>
                </a:solidFill>
                <a:latin typeface="Arial"/>
              </a:rPr>
              <a:t>E.VÁLLALKOZÓ TEVÉK. MEGKEZDÉSÉNEK BEJELENTÉSE</a:t>
            </a:r>
            <a:endParaRPr lang="hu-HU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1371" y="849101"/>
            <a:ext cx="11547956" cy="4506979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sz="3733" dirty="0"/>
              <a:t>(</a:t>
            </a:r>
            <a:r>
              <a:rPr lang="hu-HU" altLang="hu-HU" sz="3733" b="1" dirty="0" err="1"/>
              <a:t>e.v</a:t>
            </a:r>
            <a:r>
              <a:rPr lang="hu-HU" altLang="hu-HU" sz="3733" b="1" dirty="0"/>
              <a:t>.)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2020. január 1-től már nincs szükség vállalkozói igazolványra</a:t>
            </a:r>
            <a:endParaRPr lang="hu-HU" altLang="hu-HU" sz="3733" b="1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sz="3733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3733" b="1" dirty="0"/>
              <a:t>FELELŐSSÉG……</a:t>
            </a:r>
          </a:p>
          <a:p>
            <a:pPr eaLnBrk="1" hangingPunct="1"/>
            <a:endParaRPr lang="hu-HU" altLang="hu-HU" sz="3733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3733" b="1" dirty="0"/>
              <a:t>NAGYSÁGRENDJE…..</a:t>
            </a:r>
          </a:p>
          <a:p>
            <a:pPr eaLnBrk="1" hangingPunct="1"/>
            <a:endParaRPr lang="hu-HU" altLang="hu-HU" sz="3733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3733" b="1" dirty="0"/>
              <a:t>Tevékenységéhez  hatósági engedély kell?  </a:t>
            </a:r>
          </a:p>
          <a:p>
            <a:pPr eaLnBrk="1" hangingPunct="1"/>
            <a:endParaRPr lang="hu-HU" altLang="hu-HU" sz="3733" dirty="0"/>
          </a:p>
        </p:txBody>
      </p:sp>
    </p:spTree>
    <p:extLst>
      <p:ext uri="{BB962C8B-B14F-4D97-AF65-F5344CB8AC3E}">
        <p14:creationId xmlns:p14="http://schemas.microsoft.com/office/powerpoint/2010/main" val="59333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2"/>
          <p:cNvSpPr txBox="1">
            <a:spLocks/>
          </p:cNvSpPr>
          <p:nvPr/>
        </p:nvSpPr>
        <p:spPr>
          <a:xfrm>
            <a:off x="1487488" y="1124744"/>
            <a:ext cx="9417248" cy="4216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1219170">
              <a:defRPr/>
            </a:pPr>
            <a:r>
              <a:rPr lang="hu-HU" sz="4267">
                <a:solidFill>
                  <a:prstClr val="black"/>
                </a:solidFill>
                <a:latin typeface="Arial"/>
              </a:rPr>
              <a:t>Cégtábla</a:t>
            </a:r>
          </a:p>
          <a:p>
            <a:pPr marL="457189" indent="-457189" defTabSz="1219170">
              <a:defRPr/>
            </a:pPr>
            <a:endParaRPr lang="hu-HU" sz="4267">
              <a:solidFill>
                <a:prstClr val="black"/>
              </a:solidFill>
              <a:latin typeface="Arial"/>
            </a:endParaRPr>
          </a:p>
          <a:p>
            <a:pPr marL="457189" indent="-457189" defTabSz="1219170">
              <a:defRPr/>
            </a:pPr>
            <a:r>
              <a:rPr lang="hu-HU" sz="4267">
                <a:solidFill>
                  <a:prstClr val="black"/>
                </a:solidFill>
                <a:latin typeface="Arial"/>
              </a:rPr>
              <a:t>Foglalkoztatás</a:t>
            </a:r>
          </a:p>
          <a:p>
            <a:pPr marL="457189" indent="-457189" defTabSz="1219170">
              <a:defRPr/>
            </a:pPr>
            <a:endParaRPr lang="hu-HU" sz="4267">
              <a:solidFill>
                <a:prstClr val="black"/>
              </a:solidFill>
              <a:latin typeface="Arial"/>
            </a:endParaRPr>
          </a:p>
          <a:p>
            <a:pPr marL="457189" indent="-457189" defTabSz="1219170">
              <a:defRPr/>
            </a:pPr>
            <a:r>
              <a:rPr lang="hu-HU" sz="4267">
                <a:solidFill>
                  <a:prstClr val="black"/>
                </a:solidFill>
                <a:latin typeface="Arial"/>
              </a:rPr>
              <a:t>képesítés</a:t>
            </a:r>
            <a:endParaRPr lang="hu-HU" sz="4267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3510442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365</Words>
  <Application>Microsoft Office PowerPoint</Application>
  <PresentationFormat>Szélesvásznú</PresentationFormat>
  <Paragraphs>128</Paragraphs>
  <Slides>20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6" baseType="lpstr">
      <vt:lpstr>Arial</vt:lpstr>
      <vt:lpstr>Arial Unicode MS</vt:lpstr>
      <vt:lpstr>Calibri</vt:lpstr>
      <vt:lpstr>Times New Roman</vt:lpstr>
      <vt:lpstr>Wingdings</vt:lpstr>
      <vt:lpstr>Contents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Oktató</dc:creator>
  <cp:lastModifiedBy>Oktató</cp:lastModifiedBy>
  <cp:revision>1</cp:revision>
  <dcterms:created xsi:type="dcterms:W3CDTF">2020-08-26T16:25:10Z</dcterms:created>
  <dcterms:modified xsi:type="dcterms:W3CDTF">2020-08-26T16:27:11Z</dcterms:modified>
</cp:coreProperties>
</file>